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1" r:id="rId12"/>
    <p:sldId id="263" r:id="rId13"/>
    <p:sldId id="270"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96"/>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7CFA48E-D592-40F9-E47F-47B04AA9902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3937A93-DE7C-DE59-91BD-9E0C37326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CB82316-C5DA-9B07-EC06-68D246F440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327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60388D7-4C36-BE1A-BE14-DE704E782922}"/>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E39F273-EFED-3A05-3DAF-33FBEBE93A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74DB255-D895-BE69-A1BD-3DBA213743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025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CE2AC46-DCF6-62A5-18BE-F6047D4304C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F0C628E-3AC7-1DDB-61FB-9D70029A4F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C3B62BD-75F8-91E5-DFD1-601F0C5E33F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856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Jorden Thomas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1771BD9E-CC16-EF35-E25F-9C792D8F75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08"/>
    </mc:Choice>
    <mc:Fallback>
      <p:transition spd="slow" advTm="8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23F57CA-3865-63B0-09B2-25D3F039970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0F720E7-469A-BECD-5D37-EEBFD03B6F2C}"/>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C2C27C81-50AF-45B2-A19D-F19F13B2EE71}"/>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During this run the failure came from the </a:t>
            </a:r>
            <a:r>
              <a:rPr lang="en-US" dirty="0" err="1"/>
              <a:t>CollectionTest.ReserveTest</a:t>
            </a:r>
            <a:r>
              <a:rPr lang="en-US" dirty="0"/>
              <a:t> </a:t>
            </a:r>
            <a:endParaRPr dirty="0"/>
          </a:p>
        </p:txBody>
      </p:sp>
      <p:pic>
        <p:nvPicPr>
          <p:cNvPr id="197" name="Google Shape;197;g9504e29505_0_0" descr="Green Pace logo">
            <a:extLst>
              <a:ext uri="{FF2B5EF4-FFF2-40B4-BE49-F238E27FC236}">
                <a16:creationId xmlns:a16="http://schemas.microsoft.com/office/drawing/2014/main" id="{907AEE4C-BB67-8855-5DBE-2E10A072B79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BB38686-7CC2-AA69-127C-4B2BF4652EBE}"/>
              </a:ext>
            </a:extLst>
          </p:cNvPr>
          <p:cNvPicPr>
            <a:picLocks noChangeAspect="1"/>
          </p:cNvPicPr>
          <p:nvPr/>
        </p:nvPicPr>
        <p:blipFill>
          <a:blip r:embed="rId7"/>
          <a:srcRect t="18524" b="53378"/>
          <a:stretch/>
        </p:blipFill>
        <p:spPr>
          <a:xfrm>
            <a:off x="685800" y="3292260"/>
            <a:ext cx="6199030" cy="914400"/>
          </a:xfrm>
          <a:prstGeom prst="rect">
            <a:avLst/>
          </a:prstGeom>
        </p:spPr>
      </p:pic>
      <p:pic>
        <p:nvPicPr>
          <p:cNvPr id="5" name="Audio 4">
            <a:hlinkClick r:id="" action="ppaction://media"/>
            <a:extLst>
              <a:ext uri="{FF2B5EF4-FFF2-40B4-BE49-F238E27FC236}">
                <a16:creationId xmlns:a16="http://schemas.microsoft.com/office/drawing/2014/main" id="{531F96F2-BD22-3C47-B092-025A24E3BF2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42960185"/>
      </p:ext>
    </p:extLst>
  </p:cSld>
  <p:clrMapOvr>
    <a:masterClrMapping/>
  </p:clrMapOvr>
  <mc:AlternateContent xmlns:mc="http://schemas.openxmlformats.org/markup-compatibility/2006">
    <mc:Choice xmlns:p14="http://schemas.microsoft.com/office/powerpoint/2010/main" Requires="p14">
      <p:transition spd="slow" p14:dur="2000" advTm="7254"/>
    </mc:Choice>
    <mc:Fallback>
      <p:transition spd="slow" advTm="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15CA64C2-85AF-A2A8-DB61-57A3D7F703B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1BDFDAA-ECAC-3B36-0CEC-B8F5C7231FD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05D53D8F-D3AF-7A9B-6053-3C186228A014}"/>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Lastly we have the final test and it failed for the CollectionTest.ColtonCustom2</a:t>
            </a:r>
          </a:p>
          <a:p>
            <a:pPr marL="342900"/>
            <a:r>
              <a:rPr lang="en-US" dirty="0"/>
              <a:t>In total we had three failures that happened from the </a:t>
            </a:r>
            <a:r>
              <a:rPr lang="en-US" dirty="0" err="1"/>
              <a:t>CollectionTest.AlwaysFail</a:t>
            </a:r>
            <a:r>
              <a:rPr lang="en-US" dirty="0"/>
              <a:t>, </a:t>
            </a:r>
            <a:r>
              <a:rPr lang="en-US" dirty="0" err="1"/>
              <a:t>CollectionTest.ReserveTest</a:t>
            </a:r>
            <a:r>
              <a:rPr lang="en-US" dirty="0"/>
              <a:t>, and CollectionTest.ColtonCustom2</a:t>
            </a:r>
            <a:endParaRPr dirty="0"/>
          </a:p>
        </p:txBody>
      </p:sp>
      <p:pic>
        <p:nvPicPr>
          <p:cNvPr id="197" name="Google Shape;197;g9504e29505_0_0" descr="Green Pace logo">
            <a:extLst>
              <a:ext uri="{FF2B5EF4-FFF2-40B4-BE49-F238E27FC236}">
                <a16:creationId xmlns:a16="http://schemas.microsoft.com/office/drawing/2014/main" id="{DB7ECB42-AB51-C0AC-A231-FB66BFAE72B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7502F37-2872-4749-5E17-C37D590AF39E}"/>
              </a:ext>
            </a:extLst>
          </p:cNvPr>
          <p:cNvPicPr>
            <a:picLocks noChangeAspect="1"/>
          </p:cNvPicPr>
          <p:nvPr/>
        </p:nvPicPr>
        <p:blipFill>
          <a:blip r:embed="rId7"/>
          <a:srcRect t="45799" b="14598"/>
          <a:stretch/>
        </p:blipFill>
        <p:spPr>
          <a:xfrm>
            <a:off x="758227" y="4297194"/>
            <a:ext cx="6199030" cy="1288794"/>
          </a:xfrm>
          <a:prstGeom prst="rect">
            <a:avLst/>
          </a:prstGeom>
        </p:spPr>
      </p:pic>
      <p:pic>
        <p:nvPicPr>
          <p:cNvPr id="4" name="Audio 3">
            <a:hlinkClick r:id="" action="ppaction://media"/>
            <a:extLst>
              <a:ext uri="{FF2B5EF4-FFF2-40B4-BE49-F238E27FC236}">
                <a16:creationId xmlns:a16="http://schemas.microsoft.com/office/drawing/2014/main" id="{37EEC44B-BDBF-4901-27D8-0196E1B3F7B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8311349"/>
      </p:ext>
    </p:extLst>
  </p:cSld>
  <p:clrMapOvr>
    <a:masterClrMapping/>
  </p:clrMapOvr>
  <mc:AlternateContent xmlns:mc="http://schemas.openxmlformats.org/markup-compatibility/2006">
    <mc:Choice xmlns:p14="http://schemas.microsoft.com/office/powerpoint/2010/main" Requires="p14">
      <p:transition spd="slow" p14:dur="2000" advTm="19137"/>
    </mc:Choice>
    <mc:Fallback>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85A6F4A2-1390-3726-E790-C08198E986A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273"/>
    </mc:Choice>
    <mc:Fallback>
      <p:transition spd="slow" advTm="4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buSzPts val="2000"/>
              <a:buNone/>
            </a:pPr>
            <a:r>
              <a:rPr lang="en-US" dirty="0" err="1"/>
              <a:t>DevSecOps</a:t>
            </a:r>
            <a:r>
              <a:rPr lang="en-US" dirty="0"/>
              <a:t> Pipeline: an automated workflow that integrates security practices throughout the software development lifecycle</a:t>
            </a:r>
          </a:p>
          <a:p>
            <a:pPr marL="457200" lvl="1" indent="0">
              <a:buSzPts val="2000"/>
              <a:buNone/>
            </a:pPr>
            <a:endParaRPr lang="en-US" dirty="0"/>
          </a:p>
          <a:p>
            <a:pPr marL="457200" lvl="1" indent="0">
              <a:buSzPts val="2000"/>
              <a:buNone/>
            </a:pPr>
            <a:r>
              <a:rPr lang="en-US" dirty="0"/>
              <a:t>External Tools:</a:t>
            </a:r>
          </a:p>
          <a:p>
            <a:pPr marL="742950" lvl="1" indent="-285750">
              <a:buSzPts val="2000"/>
            </a:pPr>
            <a:r>
              <a:rPr lang="en-US" sz="1600" dirty="0"/>
              <a:t>SAST (Static Application Security Testing) Tools</a:t>
            </a:r>
          </a:p>
          <a:p>
            <a:pPr marL="742950" lvl="1" indent="-285750">
              <a:buSzPts val="2000"/>
            </a:pPr>
            <a:r>
              <a:rPr lang="en-US" sz="1600" dirty="0"/>
              <a:t>DAST (Dynamic Application Security Testing) Tools</a:t>
            </a:r>
          </a:p>
          <a:p>
            <a:pPr marL="742950" lvl="1" indent="-285750">
              <a:buSzPts val="2000"/>
            </a:pPr>
            <a:r>
              <a:rPr lang="en-US" sz="1600" dirty="0"/>
              <a:t>SIEM (Security Information and Event Management) Tools</a:t>
            </a:r>
          </a:p>
          <a:p>
            <a:pPr marL="742950" lvl="1" indent="-285750">
              <a:buSzPts val="2000"/>
            </a:pPr>
            <a:r>
              <a:rPr lang="en-US" sz="1600" dirty="0" err="1"/>
              <a:t>Parasoft</a:t>
            </a:r>
            <a:r>
              <a:rPr lang="en-US" sz="1600" dirty="0"/>
              <a:t> C/C++ Testing</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FCAD45C6-72AE-8017-5C91-AB7DE02656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498"/>
    </mc:Choice>
    <mc:Fallback>
      <p:transition spd="slow" advTm="4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4728172"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b="1" dirty="0"/>
              <a:t>Act Now</a:t>
            </a:r>
          </a:p>
          <a:p>
            <a:pPr marL="0" lvl="0" indent="0" algn="l" rtl="0">
              <a:lnSpc>
                <a:spcPct val="90000"/>
              </a:lnSpc>
              <a:spcBef>
                <a:spcPts val="0"/>
              </a:spcBef>
              <a:spcAft>
                <a:spcPts val="0"/>
              </a:spcAft>
              <a:buClr>
                <a:schemeClr val="lt1"/>
              </a:buClr>
              <a:buSzPts val="2000"/>
              <a:buNone/>
            </a:pPr>
            <a:r>
              <a:rPr lang="en-US" dirty="0"/>
              <a:t>Benefits: </a:t>
            </a:r>
          </a:p>
          <a:p>
            <a:pPr marL="342900" lvl="0" algn="l" rtl="0">
              <a:lnSpc>
                <a:spcPct val="90000"/>
              </a:lnSpc>
              <a:spcBef>
                <a:spcPts val="0"/>
              </a:spcBef>
              <a:spcAft>
                <a:spcPts val="0"/>
              </a:spcAft>
              <a:buClr>
                <a:schemeClr val="lt1"/>
              </a:buClr>
              <a:buSzPts val="2000"/>
              <a:buFont typeface="Wingdings" panose="05000000000000000000" pitchFamily="2" charset="2"/>
              <a:buChar char="Ø"/>
            </a:pPr>
            <a:r>
              <a:rPr lang="en-US" dirty="0"/>
              <a:t>Stops future security breaches</a:t>
            </a:r>
          </a:p>
          <a:p>
            <a:pPr marL="342900" lvl="0" algn="l" rtl="0">
              <a:lnSpc>
                <a:spcPct val="90000"/>
              </a:lnSpc>
              <a:spcBef>
                <a:spcPts val="0"/>
              </a:spcBef>
              <a:spcAft>
                <a:spcPts val="0"/>
              </a:spcAft>
              <a:buClr>
                <a:schemeClr val="lt1"/>
              </a:buClr>
              <a:buSzPts val="2000"/>
              <a:buFont typeface="Wingdings" panose="05000000000000000000" pitchFamily="2" charset="2"/>
              <a:buChar char="Ø"/>
            </a:pPr>
            <a:r>
              <a:rPr lang="en-US" dirty="0"/>
              <a:t>Helps to ensure future projects are done securely</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Risks:</a:t>
            </a:r>
          </a:p>
          <a:p>
            <a:pPr marL="342900" lvl="0" algn="l" rtl="0">
              <a:lnSpc>
                <a:spcPct val="90000"/>
              </a:lnSpc>
              <a:spcBef>
                <a:spcPts val="0"/>
              </a:spcBef>
              <a:spcAft>
                <a:spcPts val="0"/>
              </a:spcAft>
              <a:buClr>
                <a:schemeClr val="lt1"/>
              </a:buClr>
              <a:buSzPts val="2000"/>
              <a:buFont typeface="Wingdings" panose="05000000000000000000" pitchFamily="2" charset="2"/>
              <a:buChar char="Ø"/>
            </a:pPr>
            <a:r>
              <a:rPr lang="en-US" dirty="0"/>
              <a:t>Momentarily halts the production</a:t>
            </a:r>
          </a:p>
          <a:p>
            <a:pPr marL="342900" lvl="0" algn="l" rtl="0">
              <a:lnSpc>
                <a:spcPct val="90000"/>
              </a:lnSpc>
              <a:spcBef>
                <a:spcPts val="0"/>
              </a:spcBef>
              <a:spcAft>
                <a:spcPts val="0"/>
              </a:spcAft>
              <a:buClr>
                <a:schemeClr val="lt1"/>
              </a:buClr>
              <a:buSzPts val="2000"/>
              <a:buFont typeface="Wingdings" panose="05000000000000000000" pitchFamily="2" charset="2"/>
              <a:buChar char="Ø"/>
            </a:pPr>
            <a:r>
              <a:rPr lang="en-US" dirty="0"/>
              <a:t>Requires time to implement effectively</a:t>
            </a:r>
          </a:p>
          <a:p>
            <a:pPr marL="0" lvl="0" indent="0" algn="l" rtl="0">
              <a:lnSpc>
                <a:spcPct val="90000"/>
              </a:lnSpc>
              <a:spcBef>
                <a:spcPts val="0"/>
              </a:spcBef>
              <a:spcAft>
                <a:spcPts val="0"/>
              </a:spcAft>
              <a:buClr>
                <a:schemeClr val="lt1"/>
              </a:buClr>
              <a:buSzPts val="2000"/>
              <a:buNone/>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3669FBD8-ACD6-CD29-7669-5E2366A288BE}"/>
              </a:ext>
            </a:extLst>
          </p:cNvPr>
          <p:cNvSpPr txBox="1">
            <a:spLocks/>
          </p:cNvSpPr>
          <p:nvPr/>
        </p:nvSpPr>
        <p:spPr>
          <a:xfrm>
            <a:off x="6355902" y="2194559"/>
            <a:ext cx="4728172"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Font typeface="Arial"/>
              <a:buNone/>
            </a:pPr>
            <a:r>
              <a:rPr lang="en-US" b="1" dirty="0"/>
              <a:t>Choose To Wait</a:t>
            </a:r>
          </a:p>
          <a:p>
            <a:pPr marL="0" indent="0">
              <a:spcBef>
                <a:spcPts val="0"/>
              </a:spcBef>
              <a:buSzPts val="2000"/>
              <a:buFont typeface="Arial"/>
              <a:buNone/>
            </a:pPr>
            <a:r>
              <a:rPr lang="en-US" dirty="0"/>
              <a:t>Benefits: </a:t>
            </a:r>
          </a:p>
          <a:p>
            <a:pPr marL="342900">
              <a:spcBef>
                <a:spcPts val="0"/>
              </a:spcBef>
              <a:buSzPts val="2000"/>
              <a:buFont typeface="Wingdings" panose="05000000000000000000" pitchFamily="2" charset="2"/>
              <a:buChar char="Ø"/>
            </a:pPr>
            <a:r>
              <a:rPr lang="en-US" dirty="0"/>
              <a:t>Does not stop production</a:t>
            </a:r>
          </a:p>
          <a:p>
            <a:pPr marL="342900">
              <a:spcBef>
                <a:spcPts val="0"/>
              </a:spcBef>
              <a:buSzPts val="2000"/>
              <a:buFont typeface="Wingdings" panose="05000000000000000000" pitchFamily="2" charset="2"/>
              <a:buChar char="Ø"/>
            </a:pPr>
            <a:r>
              <a:rPr lang="en-US" dirty="0"/>
              <a:t>Minimizes the time spent on training</a:t>
            </a:r>
          </a:p>
          <a:p>
            <a:pPr marL="0" indent="0">
              <a:spcBef>
                <a:spcPts val="0"/>
              </a:spcBef>
              <a:buSzPts val="2000"/>
              <a:buNone/>
            </a:pPr>
            <a:endParaRPr lang="en-US" dirty="0"/>
          </a:p>
          <a:p>
            <a:pPr marL="0" indent="0">
              <a:spcBef>
                <a:spcPts val="0"/>
              </a:spcBef>
              <a:buSzPts val="2000"/>
              <a:buFont typeface="Arial"/>
              <a:buNone/>
            </a:pPr>
            <a:endParaRPr lang="en-US" dirty="0"/>
          </a:p>
          <a:p>
            <a:pPr marL="0" indent="0">
              <a:spcBef>
                <a:spcPts val="0"/>
              </a:spcBef>
              <a:buSzPts val="2000"/>
              <a:buFont typeface="Arial"/>
              <a:buNone/>
            </a:pPr>
            <a:r>
              <a:rPr lang="en-US" dirty="0"/>
              <a:t>Risks:</a:t>
            </a:r>
          </a:p>
          <a:p>
            <a:pPr marL="342900">
              <a:spcBef>
                <a:spcPts val="0"/>
              </a:spcBef>
              <a:buSzPts val="2000"/>
              <a:buFont typeface="Wingdings" panose="05000000000000000000" pitchFamily="2" charset="2"/>
              <a:buChar char="Ø"/>
            </a:pPr>
            <a:r>
              <a:rPr lang="en-US" dirty="0"/>
              <a:t>Raises the risk of a breach</a:t>
            </a:r>
          </a:p>
          <a:p>
            <a:pPr marL="342900">
              <a:spcBef>
                <a:spcPts val="0"/>
              </a:spcBef>
              <a:buSzPts val="2000"/>
              <a:buFont typeface="Wingdings" panose="05000000000000000000" pitchFamily="2" charset="2"/>
              <a:buChar char="Ø"/>
            </a:pPr>
            <a:r>
              <a:rPr lang="en-US" dirty="0"/>
              <a:t>Costly if risk is found too late</a:t>
            </a:r>
          </a:p>
          <a:p>
            <a:pPr marL="0" indent="0">
              <a:spcBef>
                <a:spcPts val="0"/>
              </a:spcBef>
              <a:buSzPts val="2000"/>
              <a:buFont typeface="Arial"/>
              <a:buNone/>
            </a:pPr>
            <a:endParaRPr lang="en-US" dirty="0"/>
          </a:p>
        </p:txBody>
      </p:sp>
      <p:pic>
        <p:nvPicPr>
          <p:cNvPr id="9" name="Audio 8">
            <a:hlinkClick r:id="" action="ppaction://media"/>
            <a:extLst>
              <a:ext uri="{FF2B5EF4-FFF2-40B4-BE49-F238E27FC236}">
                <a16:creationId xmlns:a16="http://schemas.microsoft.com/office/drawing/2014/main" id="{CD619162-0ADF-5E51-61B8-F8D40B17E7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222"/>
    </mc:Choice>
    <mc:Fallback>
      <p:transition spd="slow" advTm="3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600" dirty="0"/>
              <a:t>Security policy gaps that need to be addressed are inadequate employee training, insufficient vulnerability management, and a lack of robust incident response plans.</a:t>
            </a:r>
          </a:p>
          <a:p>
            <a:pPr marL="914400" lvl="2" indent="0" algn="l" rtl="0">
              <a:lnSpc>
                <a:spcPct val="90000"/>
              </a:lnSpc>
              <a:spcBef>
                <a:spcPts val="0"/>
              </a:spcBef>
              <a:spcAft>
                <a:spcPts val="0"/>
              </a:spcAft>
              <a:buClr>
                <a:schemeClr val="lt1"/>
              </a:buClr>
              <a:buSzPts val="1800"/>
              <a:buNone/>
            </a:pPr>
            <a:endParaRPr lang="en-US" sz="1600" dirty="0"/>
          </a:p>
          <a:p>
            <a:pPr marL="914400" lvl="2" indent="0" algn="l" rtl="0">
              <a:lnSpc>
                <a:spcPct val="90000"/>
              </a:lnSpc>
              <a:spcBef>
                <a:spcPts val="0"/>
              </a:spcBef>
              <a:spcAft>
                <a:spcPts val="0"/>
              </a:spcAft>
              <a:buClr>
                <a:schemeClr val="lt1"/>
              </a:buClr>
              <a:buSzPts val="1800"/>
              <a:buNone/>
            </a:pPr>
            <a:r>
              <a:rPr lang="en-US" sz="1600" dirty="0"/>
              <a:t>Other gaps to consider include:</a:t>
            </a:r>
          </a:p>
          <a:p>
            <a:pPr marL="1200150" lvl="2" indent="-285750">
              <a:spcBef>
                <a:spcPts val="0"/>
              </a:spcBef>
            </a:pPr>
            <a:r>
              <a:rPr lang="en-US" sz="1600" dirty="0"/>
              <a:t>Lack of comprehensive security audits</a:t>
            </a:r>
          </a:p>
          <a:p>
            <a:pPr marL="1657350" lvl="3" indent="-285750">
              <a:spcBef>
                <a:spcPts val="0"/>
              </a:spcBef>
            </a:pPr>
            <a:r>
              <a:rPr lang="en-US" b="0" i="0" dirty="0">
                <a:solidFill>
                  <a:schemeClr val="bg1"/>
                </a:solidFill>
                <a:effectLst/>
                <a:latin typeface="Century Gothic" panose="020B0502020202020204" pitchFamily="34" charset="0"/>
              </a:rPr>
              <a:t>Regular security assessments help identify potential vulnerabilities and weaknesses, allowing for proactive mitigation.</a:t>
            </a:r>
            <a:endParaRPr lang="en-US" sz="1400" dirty="0">
              <a:solidFill>
                <a:schemeClr val="bg1"/>
              </a:solidFill>
              <a:latin typeface="Century Gothic" panose="020B0502020202020204" pitchFamily="34" charset="0"/>
            </a:endParaRPr>
          </a:p>
          <a:p>
            <a:pPr marL="1200150" lvl="2" indent="-285750">
              <a:spcBef>
                <a:spcPts val="0"/>
              </a:spcBef>
            </a:pPr>
            <a:r>
              <a:rPr lang="en-US" sz="1600" dirty="0"/>
              <a:t>Insufficient security controls</a:t>
            </a:r>
          </a:p>
          <a:p>
            <a:pPr marL="1657350" lvl="3" indent="-285750">
              <a:spcBef>
                <a:spcPts val="0"/>
              </a:spcBef>
            </a:pPr>
            <a:r>
              <a:rPr lang="en-US" sz="1400" dirty="0"/>
              <a:t>Organizations may lack adequate controls for authentication, authorization, and data protection.</a:t>
            </a:r>
          </a:p>
          <a:p>
            <a:pPr marL="1200150" lvl="2" indent="-285750">
              <a:spcBef>
                <a:spcPts val="0"/>
              </a:spcBef>
            </a:pPr>
            <a:r>
              <a:rPr lang="en-US" sz="1600" dirty="0"/>
              <a:t>Poorly defined security policies</a:t>
            </a:r>
          </a:p>
          <a:p>
            <a:pPr marL="1657350" lvl="3" indent="-285750">
              <a:spcBef>
                <a:spcPts val="0"/>
              </a:spcBef>
            </a:pPr>
            <a:r>
              <a:rPr lang="en-US" sz="1400" dirty="0"/>
              <a:t>Vague or outdated security policies can lead to confusion and inconsistent practices.</a:t>
            </a:r>
          </a:p>
          <a:p>
            <a:pPr marL="1200150" lvl="2" indent="-285750">
              <a:spcBef>
                <a:spcPts val="0"/>
              </a:spcBef>
            </a:pPr>
            <a:endParaRPr lang="en-US"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F255B4FE-CF8A-F251-1B02-E292A9D6BD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167"/>
    </mc:Choice>
    <mc:Fallback>
      <p:transition spd="slow" advTm="4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400" dirty="0"/>
              <a:t>To Identify potential gaps in the security policy you will need to conduct a thorough assessment of your current policies, procedures, and practices.</a:t>
            </a:r>
          </a:p>
          <a:p>
            <a:pPr marL="914400" lvl="2" indent="0" algn="l" rtl="0">
              <a:lnSpc>
                <a:spcPct val="90000"/>
              </a:lnSpc>
              <a:spcBef>
                <a:spcPts val="0"/>
              </a:spcBef>
              <a:spcAft>
                <a:spcPts val="0"/>
              </a:spcAft>
              <a:buClr>
                <a:schemeClr val="lt1"/>
              </a:buClr>
              <a:buSzPts val="1800"/>
              <a:buNone/>
            </a:pPr>
            <a:endParaRPr lang="en-US" sz="1400" dirty="0"/>
          </a:p>
          <a:p>
            <a:pPr marL="1257300" lvl="2" algn="l" rtl="0">
              <a:lnSpc>
                <a:spcPct val="90000"/>
              </a:lnSpc>
              <a:spcBef>
                <a:spcPts val="0"/>
              </a:spcBef>
              <a:spcAft>
                <a:spcPts val="0"/>
              </a:spcAft>
              <a:buClr>
                <a:schemeClr val="lt1"/>
              </a:buClr>
              <a:buSzPts val="1800"/>
              <a:buFont typeface="+mj-lt"/>
              <a:buAutoNum type="arabicPeriod"/>
            </a:pPr>
            <a:r>
              <a:rPr lang="en-US" sz="1400" dirty="0"/>
              <a:t>Conduct a security policy review</a:t>
            </a:r>
          </a:p>
          <a:p>
            <a:pPr marL="1714500" lvl="3">
              <a:spcBef>
                <a:spcPts val="0"/>
              </a:spcBef>
            </a:pPr>
            <a:r>
              <a:rPr lang="en-US" sz="1200" dirty="0"/>
              <a:t>Inventory Current Policies</a:t>
            </a:r>
          </a:p>
          <a:p>
            <a:pPr marL="1714500" lvl="3">
              <a:spcBef>
                <a:spcPts val="0"/>
              </a:spcBef>
            </a:pPr>
            <a:r>
              <a:rPr lang="en-US" sz="1200" dirty="0"/>
              <a:t>Identify Relevant Standards</a:t>
            </a:r>
          </a:p>
          <a:p>
            <a:pPr marL="1714500" lvl="3">
              <a:spcBef>
                <a:spcPts val="0"/>
              </a:spcBef>
            </a:pPr>
            <a:r>
              <a:rPr lang="en-US" sz="1200" dirty="0"/>
              <a:t>Gap Analysis</a:t>
            </a:r>
          </a:p>
          <a:p>
            <a:pPr marL="1257300" lvl="2" algn="l" rtl="0">
              <a:lnSpc>
                <a:spcPct val="90000"/>
              </a:lnSpc>
              <a:spcBef>
                <a:spcPts val="0"/>
              </a:spcBef>
              <a:spcAft>
                <a:spcPts val="0"/>
              </a:spcAft>
              <a:buClr>
                <a:schemeClr val="lt1"/>
              </a:buClr>
              <a:buSzPts val="1800"/>
              <a:buFont typeface="+mj-lt"/>
              <a:buAutoNum type="arabicPeriod"/>
            </a:pPr>
            <a:r>
              <a:rPr lang="en-US" sz="1400" dirty="0"/>
              <a:t>Evaluate Policy Effectiveness</a:t>
            </a:r>
          </a:p>
          <a:p>
            <a:pPr marL="1714500" lvl="3">
              <a:spcBef>
                <a:spcPts val="0"/>
              </a:spcBef>
            </a:pPr>
            <a:r>
              <a:rPr lang="en-US" sz="1200" dirty="0"/>
              <a:t>Assess Implementation</a:t>
            </a:r>
          </a:p>
          <a:p>
            <a:pPr marL="1714500" lvl="3">
              <a:spcBef>
                <a:spcPts val="0"/>
              </a:spcBef>
            </a:pPr>
            <a:r>
              <a:rPr lang="en-US" sz="1200" dirty="0"/>
              <a:t>Review Audit Logs</a:t>
            </a:r>
          </a:p>
          <a:p>
            <a:pPr marL="1714500" lvl="3">
              <a:spcBef>
                <a:spcPts val="0"/>
              </a:spcBef>
            </a:pPr>
            <a:r>
              <a:rPr lang="en-US" sz="1200" dirty="0"/>
              <a:t>Consider Employee Training</a:t>
            </a:r>
          </a:p>
          <a:p>
            <a:pPr marL="1257300" lvl="2" algn="l" rtl="0">
              <a:lnSpc>
                <a:spcPct val="90000"/>
              </a:lnSpc>
              <a:spcBef>
                <a:spcPts val="0"/>
              </a:spcBef>
              <a:spcAft>
                <a:spcPts val="0"/>
              </a:spcAft>
              <a:buClr>
                <a:schemeClr val="lt1"/>
              </a:buClr>
              <a:buSzPts val="1800"/>
              <a:buFont typeface="+mj-lt"/>
              <a:buAutoNum type="arabicPeriod"/>
            </a:pPr>
            <a:r>
              <a:rPr lang="en-US" sz="1400" dirty="0"/>
              <a:t>Identify Specific Gaps</a:t>
            </a:r>
          </a:p>
          <a:p>
            <a:pPr marL="1714500" lvl="3">
              <a:spcBef>
                <a:spcPts val="0"/>
              </a:spcBef>
            </a:pPr>
            <a:r>
              <a:rPr lang="en-US" sz="1200" dirty="0"/>
              <a:t>Missing Policies</a:t>
            </a:r>
          </a:p>
          <a:p>
            <a:pPr marL="1714500" lvl="3">
              <a:spcBef>
                <a:spcPts val="0"/>
              </a:spcBef>
            </a:pPr>
            <a:r>
              <a:rPr lang="en-US" sz="1200" dirty="0"/>
              <a:t>Out-of-Date Policies</a:t>
            </a:r>
          </a:p>
          <a:p>
            <a:pPr marL="1714500" lvl="3">
              <a:spcBef>
                <a:spcPts val="0"/>
              </a:spcBef>
            </a:pPr>
            <a:r>
              <a:rPr lang="en-US" sz="1200" dirty="0"/>
              <a:t>Conflicting Policies</a:t>
            </a:r>
          </a:p>
          <a:p>
            <a:pPr marL="1714500" lvl="3">
              <a:spcBef>
                <a:spcPts val="0"/>
              </a:spcBef>
            </a:pPr>
            <a:r>
              <a:rPr lang="en-US" sz="1200" dirty="0"/>
              <a:t>Poorly Implemented Policies</a:t>
            </a:r>
          </a:p>
          <a:p>
            <a:pPr marL="1257300" lvl="2" algn="l" rtl="0">
              <a:lnSpc>
                <a:spcPct val="90000"/>
              </a:lnSpc>
              <a:spcBef>
                <a:spcPts val="0"/>
              </a:spcBef>
              <a:spcAft>
                <a:spcPts val="0"/>
              </a:spcAft>
              <a:buClr>
                <a:schemeClr val="lt1"/>
              </a:buClr>
              <a:buSzPts val="1800"/>
              <a:buFont typeface="+mj-lt"/>
              <a:buAutoNum type="arabicPeriod"/>
            </a:pPr>
            <a:r>
              <a:rPr lang="en-US" sz="1400" dirty="0"/>
              <a:t>Prioritize and Address Gaps</a:t>
            </a:r>
          </a:p>
          <a:p>
            <a:pPr marL="1714500" lvl="3">
              <a:spcBef>
                <a:spcPts val="0"/>
              </a:spcBef>
            </a:pPr>
            <a:r>
              <a:rPr lang="en-US" sz="1200" dirty="0"/>
              <a:t>Risk Assessment</a:t>
            </a:r>
          </a:p>
          <a:p>
            <a:pPr marL="1714500" lvl="3">
              <a:spcBef>
                <a:spcPts val="0"/>
              </a:spcBef>
            </a:pPr>
            <a:r>
              <a:rPr lang="en-US" sz="1200" dirty="0"/>
              <a:t>Develop Remediation Plan</a:t>
            </a:r>
          </a:p>
          <a:p>
            <a:pPr marL="1714500" lvl="3">
              <a:spcBef>
                <a:spcPts val="0"/>
              </a:spcBef>
            </a:pPr>
            <a:r>
              <a:rPr lang="en-US" sz="1200" dirty="0"/>
              <a:t>Implement Changes</a:t>
            </a:r>
          </a:p>
          <a:p>
            <a:pPr marL="1714500" lvl="3">
              <a:spcBef>
                <a:spcPts val="0"/>
              </a:spcBef>
            </a:pPr>
            <a:r>
              <a:rPr lang="en-US" sz="1200" dirty="0"/>
              <a:t>Monitor and Evaluate</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6" name="Audio 195">
            <a:hlinkClick r:id="" action="ppaction://media"/>
            <a:extLst>
              <a:ext uri="{FF2B5EF4-FFF2-40B4-BE49-F238E27FC236}">
                <a16:creationId xmlns:a16="http://schemas.microsoft.com/office/drawing/2014/main" id="{D22EA25B-E347-6399-5D07-54451D82BF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264"/>
    </mc:Choice>
    <mc:Fallback>
      <p:transition spd="slow" advTm="6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1600" i="1" dirty="0">
                <a:effectLst/>
              </a:rPr>
              <a:t>10 of the most common security gaps, and how you can fix them - celerity limited</a:t>
            </a:r>
            <a:r>
              <a:rPr lang="en-US" sz="1600" dirty="0">
                <a:effectLst/>
              </a:rPr>
              <a:t>. Celerity UK. (n.d.). https://celerity-uk.com/blog/10-of-the-most-common-security-gaps-and-how-you-can-fix-them/#:~:text=1.,accidentally%20become%20your%20weakest%20link. </a:t>
            </a:r>
            <a:endParaRPr lang="en-US" sz="1600" i="1" dirty="0">
              <a:effectLst/>
            </a:endParaRPr>
          </a:p>
          <a:p>
            <a:r>
              <a:rPr lang="en-US" sz="1600" i="1" dirty="0">
                <a:effectLst/>
              </a:rPr>
              <a:t>Cyber security gaps: How to know what needs attention</a:t>
            </a:r>
            <a:r>
              <a:rPr lang="en-US" sz="1600" dirty="0">
                <a:effectLst/>
              </a:rPr>
              <a:t>. SSI. (n.d.). https://insider.ssi-net.com/insights/cyber-security-gaps-learn-how-to-know-what-needs-attention#:~:text=There%20are%20specific%20gaps%20in,before%20any%20damage%20is%20done. </a:t>
            </a:r>
          </a:p>
          <a:p>
            <a:r>
              <a:rPr lang="en-US" sz="1600" dirty="0">
                <a:effectLst/>
              </a:rPr>
              <a:t>The United States Government. (2022, March 22). </a:t>
            </a:r>
            <a:r>
              <a:rPr lang="en-US" sz="1600" i="1" dirty="0">
                <a:effectLst/>
              </a:rPr>
              <a:t>Fact sheet: Act now to protect against potential cyberattacks</a:t>
            </a:r>
            <a:r>
              <a:rPr lang="en-US" sz="1600" dirty="0">
                <a:effectLst/>
              </a:rPr>
              <a:t>. The White House. https://www.whitehouse.gov/briefing-room/statements-releases/2022/03/21/fact-sheet-act-now-to-protect-against-potential-cyberattacks/ </a:t>
            </a:r>
          </a:p>
          <a:p>
            <a:r>
              <a:rPr lang="en-US" sz="1600" i="1" dirty="0">
                <a:effectLst/>
              </a:rPr>
              <a:t>What is cybersecurity risk? definition &amp; factors to consider in 2024</a:t>
            </a:r>
            <a:r>
              <a:rPr lang="en-US" sz="1600" dirty="0">
                <a:effectLst/>
              </a:rPr>
              <a:t>. </a:t>
            </a:r>
            <a:r>
              <a:rPr lang="en-US" sz="1600" dirty="0" err="1">
                <a:effectLst/>
              </a:rPr>
              <a:t>SecurityScorecard</a:t>
            </a:r>
            <a:r>
              <a:rPr lang="en-US" sz="1600" dirty="0">
                <a:effectLst/>
              </a:rPr>
              <a:t>. (2024, November 13). https://securityscorecard.com/blog/what-is-cybersecurity-risk-factors-to-consider/ </a:t>
            </a:r>
          </a:p>
          <a:p>
            <a:endParaRPr lang="en-US" sz="1600"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959BE93A-1C01-F1EE-90BA-C8A27364C3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02"/>
    </mc:Choice>
    <mc:Fallback>
      <p:transition spd="slow" advTm="28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04319" y="2069502"/>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purpose of this policy is to define the core security principles; C/C++ coding standards; authorization, authentication, and auditing standards; and data encryption standards.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707300" y="3114392"/>
            <a:ext cx="5376774" cy="347535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6" name="Audio 35">
            <a:hlinkClick r:id="" action="ppaction://media"/>
            <a:extLst>
              <a:ext uri="{FF2B5EF4-FFF2-40B4-BE49-F238E27FC236}">
                <a16:creationId xmlns:a16="http://schemas.microsoft.com/office/drawing/2014/main" id="{A7FCD22C-727C-B438-A9E7-D56DC702566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62"/>
    </mc:Choice>
    <mc:Fallback>
      <p:transition spd="slow" advTm="14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98249" y="1662712"/>
            <a:ext cx="6502651" cy="1293028"/>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a tool used to identify and prioritize the highest risks to an organization or system</a:t>
            </a:r>
            <a:endParaRPr dirty="0"/>
          </a:p>
        </p:txBody>
      </p:sp>
      <p:graphicFrame>
        <p:nvGraphicFramePr>
          <p:cNvPr id="161" name="Google Shape;161;p4" descr="Alt text required"/>
          <p:cNvGraphicFramePr/>
          <p:nvPr>
            <p:extLst>
              <p:ext uri="{D42A27DB-BD31-4B8C-83A1-F6EECF244321}">
                <p14:modId xmlns:p14="http://schemas.microsoft.com/office/powerpoint/2010/main" val="2208242650"/>
              </p:ext>
            </p:extLst>
          </p:nvPr>
        </p:nvGraphicFramePr>
        <p:xfrm>
          <a:off x="3171900" y="2561050"/>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refers to the probability of a threat occurring</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indicates the urgency and importance of addressing the threat.</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 indicates that the potential impact or consequences are not severe.</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a threat could occur in some circumstances, but it's unlikely to happen</a:t>
                      </a:r>
                      <a:endParaRPr sz="105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7" name="Audio 56">
            <a:hlinkClick r:id="" action="ppaction://media"/>
            <a:extLst>
              <a:ext uri="{FF2B5EF4-FFF2-40B4-BE49-F238E27FC236}">
                <a16:creationId xmlns:a16="http://schemas.microsoft.com/office/drawing/2014/main" id="{BDC6AABA-B33B-114D-2BA2-409E6A18A3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836"/>
    </mc:Choice>
    <mc:Fallback>
      <p:transition spd="slow" advTm="29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5" name="Audio 144">
            <a:hlinkClick r:id="" action="ppaction://media"/>
            <a:extLst>
              <a:ext uri="{FF2B5EF4-FFF2-40B4-BE49-F238E27FC236}">
                <a16:creationId xmlns:a16="http://schemas.microsoft.com/office/drawing/2014/main" id="{8D211EA6-56DA-CADB-5C10-EC9C5398D6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346"/>
    </mc:Choice>
    <mc:Fallback>
      <p:transition spd="slow" advTm="77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Data type</a:t>
            </a:r>
          </a:p>
          <a:p>
            <a:pPr marL="228600" lvl="0" indent="-228600" algn="l" rtl="0">
              <a:lnSpc>
                <a:spcPct val="90000"/>
              </a:lnSpc>
              <a:spcBef>
                <a:spcPts val="0"/>
              </a:spcBef>
              <a:spcAft>
                <a:spcPts val="0"/>
              </a:spcAft>
              <a:buClr>
                <a:schemeClr val="lt1"/>
              </a:buClr>
              <a:buSzPts val="2000"/>
              <a:buChar char="•"/>
            </a:pPr>
            <a:r>
              <a:rPr lang="en-US" dirty="0"/>
              <a:t>Data Value</a:t>
            </a:r>
          </a:p>
          <a:p>
            <a:pPr marL="228600" lvl="0" indent="-228600" algn="l" rtl="0">
              <a:lnSpc>
                <a:spcPct val="90000"/>
              </a:lnSpc>
              <a:spcBef>
                <a:spcPts val="0"/>
              </a:spcBef>
              <a:spcAft>
                <a:spcPts val="0"/>
              </a:spcAft>
              <a:buClr>
                <a:schemeClr val="lt1"/>
              </a:buClr>
              <a:buSzPts val="2000"/>
              <a:buChar char="•"/>
            </a:pPr>
            <a:r>
              <a:rPr lang="en-US" dirty="0"/>
              <a:t>String Correctness</a:t>
            </a:r>
          </a:p>
          <a:p>
            <a:pPr marL="228600" lvl="0" indent="-228600" algn="l" rtl="0">
              <a:lnSpc>
                <a:spcPct val="90000"/>
              </a:lnSpc>
              <a:spcBef>
                <a:spcPts val="0"/>
              </a:spcBef>
              <a:spcAft>
                <a:spcPts val="0"/>
              </a:spcAft>
              <a:buClr>
                <a:schemeClr val="lt1"/>
              </a:buClr>
              <a:buSzPts val="2000"/>
              <a:buChar char="•"/>
            </a:pPr>
            <a:r>
              <a:rPr lang="en-US" dirty="0"/>
              <a:t>SQL Injection</a:t>
            </a:r>
          </a:p>
          <a:p>
            <a:pPr marL="228600" lvl="0" indent="-228600" algn="l" rtl="0">
              <a:lnSpc>
                <a:spcPct val="90000"/>
              </a:lnSpc>
              <a:spcBef>
                <a:spcPts val="0"/>
              </a:spcBef>
              <a:spcAft>
                <a:spcPts val="0"/>
              </a:spcAft>
              <a:buClr>
                <a:schemeClr val="lt1"/>
              </a:buClr>
              <a:buSzPts val="2000"/>
              <a:buChar char="•"/>
            </a:pPr>
            <a:r>
              <a:rPr lang="en-US" dirty="0"/>
              <a:t>Memory Protection</a:t>
            </a:r>
          </a:p>
          <a:p>
            <a:pPr marL="228600" lvl="0" indent="-228600" algn="l" rtl="0">
              <a:lnSpc>
                <a:spcPct val="90000"/>
              </a:lnSpc>
              <a:spcBef>
                <a:spcPts val="0"/>
              </a:spcBef>
              <a:spcAft>
                <a:spcPts val="0"/>
              </a:spcAft>
              <a:buClr>
                <a:schemeClr val="lt1"/>
              </a:buClr>
              <a:buSzPts val="2000"/>
              <a:buChar char="•"/>
            </a:pPr>
            <a:r>
              <a:rPr lang="en-US" dirty="0"/>
              <a:t>Assertions</a:t>
            </a:r>
          </a:p>
          <a:p>
            <a:pPr marL="228600" lvl="0" indent="-228600" algn="l" rtl="0">
              <a:lnSpc>
                <a:spcPct val="90000"/>
              </a:lnSpc>
              <a:spcBef>
                <a:spcPts val="0"/>
              </a:spcBef>
              <a:spcAft>
                <a:spcPts val="0"/>
              </a:spcAft>
              <a:buClr>
                <a:schemeClr val="lt1"/>
              </a:buClr>
              <a:buSzPts val="2000"/>
              <a:buChar char="•"/>
            </a:pPr>
            <a:r>
              <a:rPr lang="en-US" dirty="0"/>
              <a:t>Exceptions</a:t>
            </a:r>
          </a:p>
          <a:p>
            <a:pPr marL="228600" lvl="0" indent="-228600" algn="l" rtl="0">
              <a:lnSpc>
                <a:spcPct val="90000"/>
              </a:lnSpc>
              <a:spcBef>
                <a:spcPts val="0"/>
              </a:spcBef>
              <a:spcAft>
                <a:spcPts val="0"/>
              </a:spcAft>
              <a:buClr>
                <a:schemeClr val="lt1"/>
              </a:buClr>
              <a:buSzPts val="2000"/>
              <a:buChar char="•"/>
            </a:pPr>
            <a:r>
              <a:rPr lang="en-US" dirty="0"/>
              <a:t>Object Oriented Programming</a:t>
            </a:r>
          </a:p>
          <a:p>
            <a:pPr marL="228600" lvl="0" indent="-228600" algn="l" rtl="0">
              <a:lnSpc>
                <a:spcPct val="90000"/>
              </a:lnSpc>
              <a:spcBef>
                <a:spcPts val="0"/>
              </a:spcBef>
              <a:spcAft>
                <a:spcPts val="0"/>
              </a:spcAft>
              <a:buClr>
                <a:schemeClr val="lt1"/>
              </a:buClr>
              <a:buSzPts val="2000"/>
              <a:buChar char="•"/>
            </a:pPr>
            <a:r>
              <a:rPr lang="en-US" dirty="0"/>
              <a:t>Containers</a:t>
            </a:r>
          </a:p>
          <a:p>
            <a:pPr marL="228600" lvl="0" indent="-228600" algn="l" rtl="0">
              <a:lnSpc>
                <a:spcPct val="90000"/>
              </a:lnSpc>
              <a:spcBef>
                <a:spcPts val="0"/>
              </a:spcBef>
              <a:spcAft>
                <a:spcPts val="0"/>
              </a:spcAft>
              <a:buClr>
                <a:schemeClr val="lt1"/>
              </a:buClr>
              <a:buSzPts val="2000"/>
              <a:buChar char="•"/>
            </a:pPr>
            <a:r>
              <a:rPr lang="en-US" dirty="0"/>
              <a:t>Expressions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0CB8444E-7519-0BA9-3D34-C9357666AD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693"/>
    </mc:Choice>
    <mc:Fallback>
      <p:transition spd="slow" advTm="71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Encryption in rest:</a:t>
            </a:r>
          </a:p>
          <a:p>
            <a:pPr marL="0" lvl="0" indent="0" algn="l" rtl="0">
              <a:lnSpc>
                <a:spcPct val="90000"/>
              </a:lnSpc>
              <a:spcBef>
                <a:spcPts val="0"/>
              </a:spcBef>
              <a:spcAft>
                <a:spcPts val="0"/>
              </a:spcAft>
              <a:buClr>
                <a:schemeClr val="lt1"/>
              </a:buClr>
              <a:buSzPts val="2000"/>
              <a:buNone/>
            </a:pPr>
            <a:r>
              <a:rPr lang="en-US" sz="2000" dirty="0"/>
              <a:t>protects stored data. Include hard drives, phones, computers, and cloud assets, among others. Protection is done through encryption tools, disk encryption, and security for mobile devices and computers.</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Encryption at flight:</a:t>
            </a:r>
          </a:p>
          <a:p>
            <a:pPr marL="0" lvl="0" indent="0" algn="l" rtl="0">
              <a:lnSpc>
                <a:spcPct val="90000"/>
              </a:lnSpc>
              <a:spcBef>
                <a:spcPts val="0"/>
              </a:spcBef>
              <a:spcAft>
                <a:spcPts val="0"/>
              </a:spcAft>
              <a:buClr>
                <a:schemeClr val="lt1"/>
              </a:buClr>
              <a:buSzPts val="2000"/>
              <a:buNone/>
            </a:pPr>
            <a:r>
              <a:rPr lang="en-US" sz="2000" dirty="0"/>
              <a:t>Protects data that is moving. This can be between two devices within a network or moving outside of a network. It’s also important to consider the path that the data may be taking, and the security of this path.</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Encryption in use:</a:t>
            </a:r>
          </a:p>
          <a:p>
            <a:pPr marL="0" lvl="0" indent="0" algn="l" rtl="0">
              <a:lnSpc>
                <a:spcPct val="90000"/>
              </a:lnSpc>
              <a:spcBef>
                <a:spcPts val="0"/>
              </a:spcBef>
              <a:spcAft>
                <a:spcPts val="0"/>
              </a:spcAft>
              <a:buClr>
                <a:schemeClr val="lt1"/>
              </a:buClr>
              <a:buSzPts val="2000"/>
              <a:buNone/>
            </a:pPr>
            <a:r>
              <a:rPr lang="en-US" sz="2000" dirty="0"/>
              <a:t>Protects data that is created, edited, or otherwise defined as in-use. Protection of this data can be done by ensuring data control and protection exists before use. Managing access rights and identity will also minimize risk to this data.</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9" name="Audio 148">
            <a:hlinkClick r:id="" action="ppaction://media"/>
            <a:extLst>
              <a:ext uri="{FF2B5EF4-FFF2-40B4-BE49-F238E27FC236}">
                <a16:creationId xmlns:a16="http://schemas.microsoft.com/office/drawing/2014/main" id="{5BC2A952-F1E1-A0C3-D354-A7989BE587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293"/>
    </mc:Choice>
    <mc:Fallback>
      <p:transition spd="slow" advTm="49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1800" dirty="0">
                <a:latin typeface="Century Gothic" panose="020B0502020202020204" pitchFamily="34" charset="0"/>
              </a:rPr>
              <a:t>Authentication:</a:t>
            </a:r>
          </a:p>
          <a:p>
            <a:pPr marL="0" lvl="0" indent="0" algn="l" rtl="0">
              <a:lnSpc>
                <a:spcPct val="90000"/>
              </a:lnSpc>
              <a:spcBef>
                <a:spcPts val="0"/>
              </a:spcBef>
              <a:spcAft>
                <a:spcPts val="0"/>
              </a:spcAft>
              <a:buClr>
                <a:schemeClr val="lt1"/>
              </a:buClr>
              <a:buSzPts val="2400"/>
              <a:buNone/>
            </a:pPr>
            <a:r>
              <a:rPr lang="en-US" sz="1800" dirty="0">
                <a:latin typeface="Century Gothic" panose="020B0502020202020204" pitchFamily="34" charset="0"/>
              </a:rPr>
              <a:t>The act of confirming one’s identity. This can cover a range of types, but often are examples such as static passwords, one-time passwords, certifications, and biometric credentials. </a:t>
            </a:r>
          </a:p>
          <a:p>
            <a:pPr marL="0" lvl="0" indent="0" algn="l" rtl="0">
              <a:lnSpc>
                <a:spcPct val="90000"/>
              </a:lnSpc>
              <a:spcBef>
                <a:spcPts val="0"/>
              </a:spcBef>
              <a:spcAft>
                <a:spcPts val="0"/>
              </a:spcAft>
              <a:buClr>
                <a:schemeClr val="lt1"/>
              </a:buClr>
              <a:buSzPts val="2400"/>
              <a:buNone/>
            </a:pP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400"/>
              <a:buNone/>
            </a:pPr>
            <a:r>
              <a:rPr lang="en-US" sz="1800" dirty="0">
                <a:latin typeface="Century Gothic" panose="020B0502020202020204" pitchFamily="34" charset="0"/>
              </a:rPr>
              <a:t>Authorization: </a:t>
            </a:r>
          </a:p>
          <a:p>
            <a:pPr marL="0" lvl="0" indent="0" algn="l" rtl="0">
              <a:lnSpc>
                <a:spcPct val="90000"/>
              </a:lnSpc>
              <a:spcBef>
                <a:spcPts val="0"/>
              </a:spcBef>
              <a:spcAft>
                <a:spcPts val="0"/>
              </a:spcAft>
              <a:buClr>
                <a:schemeClr val="lt1"/>
              </a:buClr>
              <a:buSzPts val="2400"/>
              <a:buNone/>
            </a:pPr>
            <a:r>
              <a:rPr lang="en-US" sz="1800" dirty="0">
                <a:latin typeface="Century Gothic" panose="020B0502020202020204" pitchFamily="34" charset="0"/>
              </a:rPr>
              <a:t>After confirming one’s identity, authorization will then determine what a user can and cannot access, limiting possible vulnerabilities when someone interacts with sensitive data. They may not need access to said data or the permissions one may have during access.</a:t>
            </a:r>
          </a:p>
          <a:p>
            <a:pPr marL="0" lvl="0" indent="0" algn="l" rtl="0">
              <a:lnSpc>
                <a:spcPct val="90000"/>
              </a:lnSpc>
              <a:spcBef>
                <a:spcPts val="0"/>
              </a:spcBef>
              <a:spcAft>
                <a:spcPts val="0"/>
              </a:spcAft>
              <a:buClr>
                <a:schemeClr val="lt1"/>
              </a:buClr>
              <a:buSzPts val="2400"/>
              <a:buNone/>
            </a:pP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400"/>
              <a:buNone/>
            </a:pPr>
            <a:r>
              <a:rPr lang="en-US" sz="1800" dirty="0">
                <a:latin typeface="Century Gothic" panose="020B0502020202020204" pitchFamily="34" charset="0"/>
              </a:rPr>
              <a:t>Accounting:</a:t>
            </a:r>
          </a:p>
          <a:p>
            <a:pPr marL="0" lvl="0" indent="0" algn="l" rtl="0">
              <a:lnSpc>
                <a:spcPct val="90000"/>
              </a:lnSpc>
              <a:spcBef>
                <a:spcPts val="0"/>
              </a:spcBef>
              <a:spcAft>
                <a:spcPts val="0"/>
              </a:spcAft>
              <a:buClr>
                <a:schemeClr val="lt1"/>
              </a:buClr>
              <a:buSzPts val="2400"/>
              <a:buNone/>
            </a:pPr>
            <a:r>
              <a:rPr lang="en-US" sz="1800" dirty="0">
                <a:effectLst/>
                <a:latin typeface="Century Gothic" panose="020B0502020202020204" pitchFamily="34" charset="0"/>
                <a:ea typeface="Calibri" panose="020F0502020204030204" pitchFamily="34" charset="0"/>
              </a:rPr>
              <a:t>The process of keeping track of activity while interacting with a system, showing timestamps, accessing resources, and data transfer information. This is valuable in both creating a “breadcrumb trail” in user activity and for forensic analysis and investigation, should it be required.</a:t>
            </a:r>
            <a:endParaRPr sz="1800" dirty="0">
              <a:latin typeface="Century Gothic" panose="020B050202020202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7" name="Audio 56">
            <a:hlinkClick r:id="" action="ppaction://media"/>
            <a:extLst>
              <a:ext uri="{FF2B5EF4-FFF2-40B4-BE49-F238E27FC236}">
                <a16:creationId xmlns:a16="http://schemas.microsoft.com/office/drawing/2014/main" id="{D9DA08E5-B64A-877F-E5BD-C25D5C7EAA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689"/>
    </mc:Choice>
    <mc:Fallback>
      <p:transition spd="slow" advTm="66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3394923-2569-DC57-B913-60544BDD2CA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D530DEB-6EBF-47FC-A4E3-C82BDBE5C5BB}"/>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D29F2697-1C93-22A6-AA12-F942C1F99130}"/>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During module 4 we worked on unit testing, as we can see below the initial testing ran correctly.</a:t>
            </a:r>
          </a:p>
        </p:txBody>
      </p:sp>
      <p:pic>
        <p:nvPicPr>
          <p:cNvPr id="197" name="Google Shape;197;g9504e29505_0_0" descr="Green Pace logo">
            <a:extLst>
              <a:ext uri="{FF2B5EF4-FFF2-40B4-BE49-F238E27FC236}">
                <a16:creationId xmlns:a16="http://schemas.microsoft.com/office/drawing/2014/main" id="{74119C77-C33C-EBAC-5AD5-8F5F0EB6719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2496323-2691-1B16-0BBC-D812C3FAE7FE}"/>
              </a:ext>
            </a:extLst>
          </p:cNvPr>
          <p:cNvPicPr>
            <a:picLocks noChangeAspect="1"/>
          </p:cNvPicPr>
          <p:nvPr/>
        </p:nvPicPr>
        <p:blipFill>
          <a:blip r:embed="rId7"/>
          <a:srcRect b="64814"/>
          <a:stretch/>
        </p:blipFill>
        <p:spPr>
          <a:xfrm>
            <a:off x="784991" y="3378837"/>
            <a:ext cx="6128795" cy="1129790"/>
          </a:xfrm>
          <a:prstGeom prst="rect">
            <a:avLst/>
          </a:prstGeom>
        </p:spPr>
      </p:pic>
      <p:pic>
        <p:nvPicPr>
          <p:cNvPr id="9" name="Audio 8">
            <a:hlinkClick r:id="" action="ppaction://media"/>
            <a:extLst>
              <a:ext uri="{FF2B5EF4-FFF2-40B4-BE49-F238E27FC236}">
                <a16:creationId xmlns:a16="http://schemas.microsoft.com/office/drawing/2014/main" id="{489F62CF-9844-9BAD-3570-51D2047B18D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65908647"/>
      </p:ext>
    </p:extLst>
  </p:cSld>
  <p:clrMapOvr>
    <a:masterClrMapping/>
  </p:clrMapOvr>
  <mc:AlternateContent xmlns:mc="http://schemas.openxmlformats.org/markup-compatibility/2006">
    <mc:Choice xmlns:p14="http://schemas.microsoft.com/office/powerpoint/2010/main" Requires="p14">
      <p:transition spd="slow" p14:dur="2000" advTm="11845"/>
    </mc:Choice>
    <mc:Fallback>
      <p:transition spd="slow" advTm="1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During this test we can see that the </a:t>
            </a:r>
            <a:r>
              <a:rPr lang="en-US" dirty="0" err="1"/>
              <a:t>collectionTest.AlwaysFail</a:t>
            </a:r>
            <a:r>
              <a:rPr lang="en-US" dirty="0"/>
              <a:t> did in fact fail the reason for the failure is listed as the Value of: collection-&gt;size() == 0</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A3210CA-0E19-2C97-92D7-35256C37258C}"/>
              </a:ext>
            </a:extLst>
          </p:cNvPr>
          <p:cNvPicPr>
            <a:picLocks noChangeAspect="1"/>
          </p:cNvPicPr>
          <p:nvPr/>
        </p:nvPicPr>
        <p:blipFill>
          <a:blip r:embed="rId7"/>
          <a:srcRect t="36878"/>
          <a:stretch/>
        </p:blipFill>
        <p:spPr>
          <a:xfrm>
            <a:off x="775938" y="3385591"/>
            <a:ext cx="6128795" cy="2026804"/>
          </a:xfrm>
          <a:prstGeom prst="rect">
            <a:avLst/>
          </a:prstGeom>
        </p:spPr>
      </p:pic>
      <p:pic>
        <p:nvPicPr>
          <p:cNvPr id="25" name="Audio 24">
            <a:hlinkClick r:id="" action="ppaction://media"/>
            <a:extLst>
              <a:ext uri="{FF2B5EF4-FFF2-40B4-BE49-F238E27FC236}">
                <a16:creationId xmlns:a16="http://schemas.microsoft.com/office/drawing/2014/main" id="{15B95104-265F-1CB1-8508-12E86ADE516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29"/>
    </mc:Choice>
    <mc:Fallback>
      <p:transition spd="slow" advTm="8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475</TotalTime>
  <Words>1010</Words>
  <Application>Microsoft Office PowerPoint</Application>
  <PresentationFormat>Widescreen</PresentationFormat>
  <Paragraphs>127</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Arial</vt:lpstr>
      <vt:lpstr>Wingdings</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 thomas</cp:lastModifiedBy>
  <cp:revision>9</cp:revision>
  <dcterms:created xsi:type="dcterms:W3CDTF">2020-08-19T17:59:24Z</dcterms:created>
  <dcterms:modified xsi:type="dcterms:W3CDTF">2024-12-16T08:27:10Z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